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65" r:id="rId5"/>
    <p:sldId id="260" r:id="rId6"/>
    <p:sldId id="261" r:id="rId7"/>
    <p:sldId id="266" r:id="rId8"/>
    <p:sldId id="264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>
          <a:srgbClr val="FF0000"/>
        </p14:laserClr>
      </p:ext>
      <p:ext uri="{2FDB2607-1784-4EEB-B798-7EB5836EED8A}">
        <p14:showMediaCtrls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"/>
      </p:ext>
    </p:extLst>
  </p:showPr>
  <p:extLst>
    <p:ext uri="{E76CE94A-603C-4142-B9EB-6D1370010A27}">
      <p14:discardImageEditData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 vertBarState="minimized" horzBarState="maximized">
    <p:restoredLeft sz="15619" autoAdjust="0"/>
    <p:restoredTop sz="94624" autoAdjust="0"/>
  </p:normalViewPr>
  <p:slideViewPr>
    <p:cSldViewPr>
      <p:cViewPr>
        <p:scale>
          <a:sx n="60" d="100"/>
          <a:sy n="60" d="100"/>
        </p:scale>
        <p:origin x="-3888" y="-18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A27E001-D0A4-4DB4-AC0A-D5202D566FAC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EBBEBA2-F0A4-4884-91C5-05E48B88E1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822822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74E79AC1-41C7-4DF4-B279-43CC42880BA2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2DC67F3-2B95-42A9-B694-9874C14216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6.jpeg"/><Relationship Id="rId20" Type="http://schemas.openxmlformats.org/officeDocument/2006/relationships/image" Target="../media/image26.png"/><Relationship Id="rId21" Type="http://schemas.openxmlformats.org/officeDocument/2006/relationships/image" Target="../media/image27.gif"/><Relationship Id="rId22" Type="http://schemas.openxmlformats.org/officeDocument/2006/relationships/image" Target="../media/image28.gif"/><Relationship Id="rId23" Type="http://schemas.openxmlformats.org/officeDocument/2006/relationships/image" Target="../media/image29.jpeg"/><Relationship Id="rId24" Type="http://schemas.openxmlformats.org/officeDocument/2006/relationships/image" Target="../media/image30.png"/><Relationship Id="rId25" Type="http://schemas.openxmlformats.org/officeDocument/2006/relationships/image" Target="../media/image31.jpeg"/><Relationship Id="rId26" Type="http://schemas.openxmlformats.org/officeDocument/2006/relationships/image" Target="../media/image32.jpeg"/><Relationship Id="rId10" Type="http://schemas.openxmlformats.org/officeDocument/2006/relationships/image" Target="../media/image17.jpeg"/><Relationship Id="rId11" Type="http://schemas.openxmlformats.org/officeDocument/2006/relationships/image" Target="../media/image18.jpeg"/><Relationship Id="rId12" Type="http://schemas.openxmlformats.org/officeDocument/2006/relationships/image" Target="../media/image19.jpeg"/><Relationship Id="rId13" Type="http://schemas.openxmlformats.org/officeDocument/2006/relationships/image" Target="../media/image20.jpeg"/><Relationship Id="rId14" Type="http://schemas.openxmlformats.org/officeDocument/2006/relationships/image" Target="../media/image4.png"/><Relationship Id="rId15" Type="http://schemas.openxmlformats.org/officeDocument/2006/relationships/image" Target="../media/image21.jpeg"/><Relationship Id="rId16" Type="http://schemas.openxmlformats.org/officeDocument/2006/relationships/image" Target="../media/image22.jpeg"/><Relationship Id="rId17" Type="http://schemas.openxmlformats.org/officeDocument/2006/relationships/image" Target="../media/image23.jpeg"/><Relationship Id="rId18" Type="http://schemas.openxmlformats.org/officeDocument/2006/relationships/image" Target="../media/image24.jpeg"/><Relationship Id="rId19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Relationship Id="rId3" Type="http://schemas.openxmlformats.org/officeDocument/2006/relationships/image" Target="../media/image10.jpeg"/><Relationship Id="rId4" Type="http://schemas.openxmlformats.org/officeDocument/2006/relationships/image" Target="../media/image11.gif"/><Relationship Id="rId5" Type="http://schemas.openxmlformats.org/officeDocument/2006/relationships/image" Target="../media/image12.jpeg"/><Relationship Id="rId6" Type="http://schemas.openxmlformats.org/officeDocument/2006/relationships/image" Target="../media/image13.jpeg"/><Relationship Id="rId7" Type="http://schemas.openxmlformats.org/officeDocument/2006/relationships/image" Target="../media/image14.gif"/><Relationship Id="rId8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2.jpeg"/><Relationship Id="rId12" Type="http://schemas.openxmlformats.org/officeDocument/2006/relationships/image" Target="../media/image26.png"/><Relationship Id="rId13" Type="http://schemas.openxmlformats.org/officeDocument/2006/relationships/image" Target="../media/image43.jpeg"/><Relationship Id="rId14" Type="http://schemas.openxmlformats.org/officeDocument/2006/relationships/image" Target="../media/image44.jpeg"/><Relationship Id="rId15" Type="http://schemas.openxmlformats.org/officeDocument/2006/relationships/image" Target="../media/image45.jpe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jpeg"/><Relationship Id="rId3" Type="http://schemas.openxmlformats.org/officeDocument/2006/relationships/image" Target="../media/image34.jpeg"/><Relationship Id="rId4" Type="http://schemas.openxmlformats.org/officeDocument/2006/relationships/image" Target="../media/image35.png"/><Relationship Id="rId5" Type="http://schemas.openxmlformats.org/officeDocument/2006/relationships/image" Target="../media/image36.jpeg"/><Relationship Id="rId6" Type="http://schemas.openxmlformats.org/officeDocument/2006/relationships/image" Target="../media/image37.jpeg"/><Relationship Id="rId7" Type="http://schemas.openxmlformats.org/officeDocument/2006/relationships/image" Target="../media/image38.png"/><Relationship Id="rId8" Type="http://schemas.openxmlformats.org/officeDocument/2006/relationships/image" Target="../media/image39.jpeg"/><Relationship Id="rId9" Type="http://schemas.openxmlformats.org/officeDocument/2006/relationships/image" Target="../media/image40.png"/><Relationship Id="rId10" Type="http://schemas.openxmlformats.org/officeDocument/2006/relationships/image" Target="../media/image4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inity-info.net/" TargetMode="External"/><Relationship Id="rId4" Type="http://schemas.openxmlformats.org/officeDocument/2006/relationships/hyperlink" Target="mailto:marcio@infinity-info.net" TargetMode="External"/><Relationship Id="rId5" Type="http://schemas.openxmlformats.org/officeDocument/2006/relationships/image" Target="../media/image4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 contrast="17000"/>
          </a:blip>
          <a:srcRect/>
          <a:stretch>
            <a:fillRect/>
          </a:stretch>
        </p:blipFill>
        <p:spPr bwMode="auto">
          <a:xfrm>
            <a:off x="0" y="2628123"/>
            <a:ext cx="9144000" cy="4229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724400" y="1143000"/>
            <a:ext cx="441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</a:t>
            </a:r>
            <a:endParaRPr lang="en-US" sz="1400" b="1" i="1" dirty="0" smtClean="0">
              <a:solidFill>
                <a:schemeClr val="bg2">
                  <a:lumMod val="90000"/>
                </a:schemeClr>
              </a:solidFill>
            </a:endParaRPr>
          </a:p>
          <a:p>
            <a:endParaRPr lang="en-US" sz="3200" dirty="0">
              <a:solidFill>
                <a:schemeClr val="bg2"/>
              </a:solidFill>
            </a:endParaRPr>
          </a:p>
        </p:txBody>
      </p:sp>
      <p:pic>
        <p:nvPicPr>
          <p:cNvPr id="5" name="Imagem 4" descr="inf-logo.jpg"/>
          <p:cNvPicPr>
            <a:picLocks noChangeAspect="1"/>
          </p:cNvPicPr>
          <p:nvPr/>
        </p:nvPicPr>
        <p:blipFill>
          <a:blip r:embed="rId3" cstate="print">
            <a:lum contrast="21000"/>
          </a:blip>
          <a:stretch>
            <a:fillRect/>
          </a:stretch>
        </p:blipFill>
        <p:spPr>
          <a:xfrm>
            <a:off x="304800" y="685800"/>
            <a:ext cx="4384110" cy="1066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7772400" cy="4386072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Criada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1991,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Infinity Informatica, Inc. </a:t>
            </a:r>
            <a:r>
              <a:rPr lang="en-US" dirty="0" err="1" smtClean="0"/>
              <a:t>distribui</a:t>
            </a:r>
            <a:r>
              <a:rPr lang="en-US" dirty="0" smtClean="0"/>
              <a:t> </a:t>
            </a:r>
            <a:r>
              <a:rPr lang="en-US" dirty="0" err="1" smtClean="0"/>
              <a:t>componentes</a:t>
            </a:r>
            <a:r>
              <a:rPr lang="en-US" dirty="0" smtClean="0"/>
              <a:t> de </a:t>
            </a:r>
            <a:r>
              <a:rPr lang="en-US" dirty="0" err="1" smtClean="0"/>
              <a:t>alta</a:t>
            </a:r>
            <a:r>
              <a:rPr lang="en-US" dirty="0" smtClean="0"/>
              <a:t> </a:t>
            </a:r>
            <a:r>
              <a:rPr lang="en-US" dirty="0" err="1" smtClean="0"/>
              <a:t>tecnologia</a:t>
            </a:r>
            <a:r>
              <a:rPr lang="en-US" dirty="0" smtClean="0"/>
              <a:t>, com </a:t>
            </a:r>
            <a:r>
              <a:rPr lang="en-US" dirty="0" err="1" smtClean="0"/>
              <a:t>qualidade</a:t>
            </a:r>
            <a:r>
              <a:rPr lang="en-US" dirty="0" smtClean="0"/>
              <a:t> e  </a:t>
            </a:r>
            <a:r>
              <a:rPr lang="en-US" dirty="0" err="1" smtClean="0"/>
              <a:t>preços</a:t>
            </a:r>
            <a:r>
              <a:rPr lang="en-US" dirty="0" smtClean="0"/>
              <a:t> </a:t>
            </a:r>
            <a:r>
              <a:rPr lang="en-US" dirty="0" err="1" smtClean="0"/>
              <a:t>competitivos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Serviços</a:t>
            </a:r>
            <a:r>
              <a:rPr lang="en-US" dirty="0" smtClean="0"/>
              <a:t>: </a:t>
            </a:r>
            <a:r>
              <a:rPr lang="en-US" dirty="0" err="1" smtClean="0"/>
              <a:t>Suporte</a:t>
            </a:r>
            <a:r>
              <a:rPr lang="en-US" dirty="0" smtClean="0"/>
              <a:t> de </a:t>
            </a:r>
            <a:r>
              <a:rPr lang="en-US" dirty="0" err="1" smtClean="0"/>
              <a:t>Engenharia</a:t>
            </a:r>
            <a:r>
              <a:rPr lang="en-US" dirty="0" smtClean="0"/>
              <a:t>, </a:t>
            </a:r>
            <a:r>
              <a:rPr lang="en-US" dirty="0" err="1" smtClean="0"/>
              <a:t>Amostras</a:t>
            </a:r>
            <a:r>
              <a:rPr lang="en-US" dirty="0" smtClean="0"/>
              <a:t>, </a:t>
            </a:r>
            <a:r>
              <a:rPr lang="en-US" dirty="0" err="1" smtClean="0"/>
              <a:t>Cotações</a:t>
            </a:r>
            <a:r>
              <a:rPr lang="en-US" dirty="0" smtClean="0"/>
              <a:t> e Vendas Ex-Works Miami.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Vasta</a:t>
            </a:r>
            <a:r>
              <a:rPr lang="en-US" dirty="0" smtClean="0"/>
              <a:t> </a:t>
            </a:r>
            <a:r>
              <a:rPr lang="en-US" dirty="0" err="1" smtClean="0"/>
              <a:t>experiência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exportação</a:t>
            </a:r>
            <a:r>
              <a:rPr lang="en-US" dirty="0" smtClean="0"/>
              <a:t> e </a:t>
            </a:r>
            <a:r>
              <a:rPr lang="en-US" dirty="0" err="1" smtClean="0"/>
              <a:t>logística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Estrategicamente</a:t>
            </a:r>
            <a:r>
              <a:rPr lang="en-US" dirty="0" smtClean="0"/>
              <a:t> </a:t>
            </a:r>
            <a:r>
              <a:rPr lang="en-US" dirty="0" err="1" smtClean="0"/>
              <a:t>localizada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Miami, Florida, principal portal </a:t>
            </a:r>
            <a:r>
              <a:rPr lang="en-US" dirty="0" err="1" smtClean="0"/>
              <a:t>para</a:t>
            </a:r>
            <a:r>
              <a:rPr lang="en-US" dirty="0" smtClean="0"/>
              <a:t> America do </a:t>
            </a:r>
            <a:r>
              <a:rPr lang="en-US" dirty="0" err="1" smtClean="0"/>
              <a:t>Sul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Empresa</a:t>
            </a:r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5" name="Picture 4" descr="INF_LOGO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5600" y="5943600"/>
            <a:ext cx="2172582" cy="622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agem 5" descr="icon-corporat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48600" y="304800"/>
            <a:ext cx="914402" cy="91440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6019800" cy="4767072"/>
          </a:xfrm>
        </p:spPr>
        <p:txBody>
          <a:bodyPr>
            <a:normAutofit fontScale="92500" lnSpcReduction="10000"/>
          </a:bodyPr>
          <a:lstStyle/>
          <a:p>
            <a:r>
              <a:rPr lang="pt-BR" sz="2400" dirty="0" smtClean="0"/>
              <a:t>Atendimento às normas 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ISO9001:2008</a:t>
            </a: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sz="2400" dirty="0" smtClean="0"/>
              <a:t>fazem  parte integral do sistema interno de qualidade.</a:t>
            </a:r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r>
              <a:rPr lang="pt-BR" sz="2400" dirty="0" smtClean="0"/>
              <a:t>Membro do </a:t>
            </a:r>
            <a:r>
              <a:rPr lang="pt-BR" sz="2400" b="1" dirty="0" smtClean="0">
                <a:solidFill>
                  <a:schemeClr val="accent1">
                    <a:lumMod val="75000"/>
                  </a:schemeClr>
                </a:solidFill>
              </a:rPr>
              <a:t>ERAI</a:t>
            </a:r>
            <a:r>
              <a:rPr lang="pt-BR" sz="2400" dirty="0" smtClean="0"/>
              <a:t> desde 2004, que é </a:t>
            </a:r>
            <a:r>
              <a:rPr lang="pt-PT" sz="2400" dirty="0" smtClean="0"/>
              <a:t>uma empresa privada global de informações que monitora, investiga e relata problemas que estão afetando a cadeia de fornecimento global de produtos eletrônicos.</a:t>
            </a:r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pPr>
              <a:buNone/>
            </a:pPr>
            <a:r>
              <a:rPr lang="pt-BR" sz="2400" dirty="0" smtClean="0"/>
              <a:t>  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Qualidade</a:t>
            </a:r>
            <a:r>
              <a:rPr lang="en-US" dirty="0" smtClean="0"/>
              <a:t>		</a:t>
            </a:r>
            <a:endParaRPr lang="en-US" dirty="0"/>
          </a:p>
        </p:txBody>
      </p:sp>
      <p:pic>
        <p:nvPicPr>
          <p:cNvPr id="4" name="Picture 3" descr="qaslogo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1295400"/>
            <a:ext cx="2090398" cy="16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INF_LOGO_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6019800"/>
            <a:ext cx="2172582" cy="622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agem 5" descr="ERAIMemberVerification2.gif"/>
          <p:cNvPicPr>
            <a:picLocks noChangeAspect="1"/>
          </p:cNvPicPr>
          <p:nvPr/>
        </p:nvPicPr>
        <p:blipFill>
          <a:blip r:embed="rId4" cstate="print">
            <a:lum contrast="40000"/>
          </a:blip>
          <a:stretch>
            <a:fillRect/>
          </a:stretch>
        </p:blipFill>
        <p:spPr>
          <a:xfrm>
            <a:off x="7010400" y="3657600"/>
            <a:ext cx="1200150" cy="1066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pt-BR" dirty="0" smtClean="0"/>
              <a:t>Organograma</a:t>
            </a:r>
            <a:endParaRPr lang="en-US" dirty="0"/>
          </a:p>
        </p:txBody>
      </p:sp>
      <p:sp>
        <p:nvSpPr>
          <p:cNvPr id="10" name="Retângulo 9"/>
          <p:cNvSpPr/>
          <p:nvPr/>
        </p:nvSpPr>
        <p:spPr>
          <a:xfrm>
            <a:off x="762000" y="1295400"/>
            <a:ext cx="1905000" cy="609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Arlete Santos</a:t>
            </a:r>
          </a:p>
          <a:p>
            <a:pPr algn="ctr"/>
            <a:r>
              <a:rPr lang="pt-BR" dirty="0" smtClean="0"/>
              <a:t>Diretora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3505200" y="1295400"/>
            <a:ext cx="1905000" cy="609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Maristela Rudd</a:t>
            </a:r>
          </a:p>
          <a:p>
            <a:pPr algn="ctr"/>
            <a:r>
              <a:rPr lang="pt-BR" dirty="0" smtClean="0"/>
              <a:t>Diretora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762000" y="2514600"/>
            <a:ext cx="1905000" cy="609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Alexa</a:t>
            </a:r>
            <a:r>
              <a:rPr lang="pt-BR" dirty="0" smtClean="0"/>
              <a:t> </a:t>
            </a:r>
            <a:r>
              <a:rPr lang="pt-BR" dirty="0" err="1" smtClean="0"/>
              <a:t>Arguello</a:t>
            </a:r>
            <a:endParaRPr lang="pt-BR" dirty="0" smtClean="0"/>
          </a:p>
          <a:p>
            <a:pPr algn="ctr"/>
            <a:r>
              <a:rPr lang="pt-BR" sz="1100" dirty="0" smtClean="0"/>
              <a:t>Assistente de Vendas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3505200" y="2514600"/>
            <a:ext cx="1905000" cy="609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err="1" smtClean="0"/>
              <a:t>Dee</a:t>
            </a:r>
            <a:r>
              <a:rPr lang="pt-BR" dirty="0" smtClean="0"/>
              <a:t> Stevens</a:t>
            </a:r>
          </a:p>
          <a:p>
            <a:pPr algn="ctr"/>
            <a:r>
              <a:rPr lang="pt-BR" dirty="0" smtClean="0"/>
              <a:t>Financeiro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6248400" y="2514600"/>
            <a:ext cx="1905000" cy="6096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Ed </a:t>
            </a:r>
            <a:r>
              <a:rPr lang="pt-BR" dirty="0" err="1" smtClean="0"/>
              <a:t>Zelaya</a:t>
            </a:r>
            <a:endParaRPr lang="pt-BR" dirty="0" smtClean="0"/>
          </a:p>
          <a:p>
            <a:pPr algn="ctr"/>
            <a:r>
              <a:rPr lang="pt-BR" dirty="0" smtClean="0"/>
              <a:t>Expedição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81000" y="4191000"/>
            <a:ext cx="2438400" cy="838200"/>
          </a:xfrm>
          <a:prstGeom prst="rect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Marcio Maccarini</a:t>
            </a:r>
          </a:p>
          <a:p>
            <a:pPr algn="ctr"/>
            <a:r>
              <a:rPr lang="pt-BR" sz="1600" dirty="0" smtClean="0"/>
              <a:t>Engenheiro de Vendas e Aplicação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3429000" y="4191000"/>
            <a:ext cx="4953000" cy="838200"/>
          </a:xfrm>
          <a:prstGeom prst="rect">
            <a:avLst/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Força de Vendas</a:t>
            </a:r>
          </a:p>
          <a:p>
            <a:pPr algn="ctr"/>
            <a:r>
              <a:rPr lang="pt-BR" sz="1600" dirty="0"/>
              <a:t>4</a:t>
            </a:r>
            <a:r>
              <a:rPr lang="pt-BR" sz="1600" dirty="0" smtClean="0"/>
              <a:t> Vendedores</a:t>
            </a:r>
          </a:p>
        </p:txBody>
      </p:sp>
      <p:sp>
        <p:nvSpPr>
          <p:cNvPr id="22" name="Fluxograma: Processo 21"/>
          <p:cNvSpPr/>
          <p:nvPr/>
        </p:nvSpPr>
        <p:spPr>
          <a:xfrm>
            <a:off x="6248400" y="5410200"/>
            <a:ext cx="2133600" cy="1219200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600" b="1" dirty="0" smtClean="0">
                <a:solidFill>
                  <a:schemeClr val="accent1">
                    <a:lumMod val="75000"/>
                  </a:schemeClr>
                </a:solidFill>
              </a:rPr>
              <a:t>EUA   -  Miami</a:t>
            </a:r>
          </a:p>
          <a:p>
            <a:r>
              <a:rPr lang="pt-BR" sz="1600" b="1" dirty="0" smtClean="0">
                <a:solidFill>
                  <a:srgbClr val="FF0000"/>
                </a:solidFill>
              </a:rPr>
              <a:t>Brasil – Joinville/SC</a:t>
            </a:r>
          </a:p>
          <a:p>
            <a:r>
              <a:rPr lang="pt-BR" sz="1600" b="1" dirty="0" smtClean="0">
                <a:solidFill>
                  <a:srgbClr val="0070C0"/>
                </a:solidFill>
              </a:rPr>
              <a:t>Brasil – São Paulo</a:t>
            </a:r>
          </a:p>
        </p:txBody>
      </p:sp>
      <p:cxnSp>
        <p:nvCxnSpPr>
          <p:cNvPr id="38" name="Conector reto 37"/>
          <p:cNvCxnSpPr/>
          <p:nvPr/>
        </p:nvCxnSpPr>
        <p:spPr>
          <a:xfrm>
            <a:off x="304800" y="3429000"/>
            <a:ext cx="8534400" cy="0"/>
          </a:xfrm>
          <a:prstGeom prst="line">
            <a:avLst/>
          </a:prstGeom>
          <a:ln w="2540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6019800" y="88064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err="1" smtClean="0"/>
              <a:t>Corporate</a:t>
            </a:r>
            <a:r>
              <a:rPr lang="pt-BR" sz="1600" dirty="0" smtClean="0"/>
              <a:t> - USA</a:t>
            </a:r>
            <a:endParaRPr lang="en-US" sz="16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019800" y="3505200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Sales - </a:t>
            </a:r>
            <a:r>
              <a:rPr lang="pt-BR" sz="1600" dirty="0" err="1" smtClean="0"/>
              <a:t>Brazil</a:t>
            </a:r>
            <a:endParaRPr lang="en-US" sz="16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Contamos</a:t>
            </a:r>
            <a:r>
              <a:rPr lang="en-US" dirty="0" smtClean="0"/>
              <a:t> com </a:t>
            </a:r>
            <a:r>
              <a:rPr lang="en-US" dirty="0" err="1" smtClean="0"/>
              <a:t>estrutura</a:t>
            </a:r>
            <a:r>
              <a:rPr lang="en-US" dirty="0" smtClean="0"/>
              <a:t> no Brasil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b="1" dirty="0" smtClean="0"/>
              <a:t>São</a:t>
            </a:r>
            <a:r>
              <a:rPr lang="en-US" dirty="0" smtClean="0"/>
              <a:t> </a:t>
            </a:r>
            <a:r>
              <a:rPr lang="en-US" b="1" dirty="0" smtClean="0"/>
              <a:t>Paulo e Santa</a:t>
            </a:r>
            <a:r>
              <a:rPr lang="en-US" dirty="0" smtClean="0"/>
              <a:t> </a:t>
            </a:r>
            <a:r>
              <a:rPr lang="en-US" b="1" dirty="0" err="1" smtClean="0"/>
              <a:t>Catarina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Engenheiro</a:t>
            </a:r>
            <a:r>
              <a:rPr lang="en-US" dirty="0" smtClean="0"/>
              <a:t> de </a:t>
            </a:r>
            <a:r>
              <a:rPr lang="en-US" dirty="0" err="1" smtClean="0"/>
              <a:t>aplicação</a:t>
            </a:r>
            <a:r>
              <a:rPr lang="en-US" dirty="0" smtClean="0"/>
              <a:t> (FAE) local,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assistir</a:t>
            </a:r>
            <a:r>
              <a:rPr lang="en-US" dirty="0" smtClean="0"/>
              <a:t> </a:t>
            </a:r>
            <a:r>
              <a:rPr lang="en-US" dirty="0" err="1" smtClean="0"/>
              <a:t>nossos</a:t>
            </a:r>
            <a:r>
              <a:rPr lang="en-US" dirty="0" smtClean="0"/>
              <a:t> </a:t>
            </a:r>
            <a:r>
              <a:rPr lang="en-US" dirty="0" err="1" smtClean="0"/>
              <a:t>clientes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novos</a:t>
            </a:r>
            <a:r>
              <a:rPr lang="en-US" dirty="0" smtClean="0"/>
              <a:t> </a:t>
            </a:r>
            <a:r>
              <a:rPr lang="en-US" dirty="0" err="1" smtClean="0"/>
              <a:t>projetos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Parceria</a:t>
            </a:r>
            <a:r>
              <a:rPr lang="en-US" dirty="0" smtClean="0"/>
              <a:t> com </a:t>
            </a:r>
            <a:r>
              <a:rPr lang="en-US" dirty="0" err="1" smtClean="0"/>
              <a:t>Distribuidores</a:t>
            </a:r>
            <a:r>
              <a:rPr lang="en-US" dirty="0" smtClean="0"/>
              <a:t> </a:t>
            </a:r>
            <a:r>
              <a:rPr lang="en-US" dirty="0" err="1" smtClean="0"/>
              <a:t>Brasileiros</a:t>
            </a:r>
            <a:r>
              <a:rPr lang="en-US" dirty="0" smtClean="0"/>
              <a:t> e </a:t>
            </a:r>
            <a:r>
              <a:rPr lang="en-US" dirty="0" err="1" smtClean="0"/>
              <a:t>Importadores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atendimento</a:t>
            </a:r>
            <a:r>
              <a:rPr lang="en-US" dirty="0" smtClean="0"/>
              <a:t> de </a:t>
            </a:r>
            <a:r>
              <a:rPr lang="en-US" dirty="0" err="1" smtClean="0"/>
              <a:t>empresas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preferem</a:t>
            </a:r>
            <a:r>
              <a:rPr lang="en-US" dirty="0" smtClean="0"/>
              <a:t> </a:t>
            </a:r>
            <a:r>
              <a:rPr lang="en-US" dirty="0" err="1" smtClean="0"/>
              <a:t>efetuar</a:t>
            </a:r>
            <a:r>
              <a:rPr lang="en-US" dirty="0" smtClean="0"/>
              <a:t>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compras</a:t>
            </a:r>
            <a:r>
              <a:rPr lang="en-US" dirty="0" smtClean="0"/>
              <a:t> </a:t>
            </a:r>
            <a:r>
              <a:rPr lang="en-US" dirty="0" err="1" smtClean="0"/>
              <a:t>locais</a:t>
            </a:r>
            <a:r>
              <a:rPr lang="en-US" dirty="0" smtClean="0"/>
              <a:t>,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precisam</a:t>
            </a:r>
            <a:r>
              <a:rPr lang="en-US" dirty="0" smtClean="0"/>
              <a:t> de </a:t>
            </a:r>
            <a:r>
              <a:rPr lang="en-US" dirty="0" err="1" smtClean="0"/>
              <a:t>assessoria</a:t>
            </a:r>
            <a:r>
              <a:rPr lang="en-US" dirty="0" smtClean="0"/>
              <a:t> de </a:t>
            </a:r>
            <a:r>
              <a:rPr lang="en-US" dirty="0" err="1" smtClean="0"/>
              <a:t>importação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Vendas &amp; </a:t>
            </a:r>
            <a:r>
              <a:rPr lang="en-US" dirty="0" err="1" smtClean="0"/>
              <a:t>Suporte</a:t>
            </a:r>
            <a:r>
              <a:rPr lang="en-US" dirty="0" smtClean="0"/>
              <a:t> </a:t>
            </a:r>
            <a:r>
              <a:rPr lang="en-US" dirty="0" err="1" smtClean="0"/>
              <a:t>Técnico</a:t>
            </a:r>
            <a:endParaRPr lang="en-US" dirty="0"/>
          </a:p>
        </p:txBody>
      </p:sp>
      <p:pic>
        <p:nvPicPr>
          <p:cNvPr id="4" name="Picture 3" descr="INF_LOGO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5943600"/>
            <a:ext cx="2172582" cy="622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magem 4" descr="techSupportIcon.jpg"/>
          <p:cNvPicPr>
            <a:picLocks noChangeAspect="1"/>
          </p:cNvPicPr>
          <p:nvPr/>
        </p:nvPicPr>
        <p:blipFill>
          <a:blip r:embed="rId3" cstate="print">
            <a:lum bright="-7000" contrast="11000"/>
          </a:blip>
          <a:stretch>
            <a:fillRect/>
          </a:stretch>
        </p:blipFill>
        <p:spPr>
          <a:xfrm>
            <a:off x="7924800" y="304800"/>
            <a:ext cx="876300" cy="876300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err="1" smtClean="0"/>
              <a:t>Linhas</a:t>
            </a:r>
            <a:endParaRPr lang="en-US" dirty="0"/>
          </a:p>
        </p:txBody>
      </p:sp>
      <p:pic>
        <p:nvPicPr>
          <p:cNvPr id="17" name="Picture 16" descr="AKM_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295400"/>
            <a:ext cx="1243853" cy="762000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8" name="Picture 17" descr="caLCHIP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69280" y="3810000"/>
            <a:ext cx="1421920" cy="513471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9" name="Picture 18" descr="CE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53933" y="3733800"/>
            <a:ext cx="838200" cy="488950"/>
          </a:xfrm>
          <a:prstGeom prst="rect">
            <a:avLst/>
          </a:prstGeom>
          <a:effectLst/>
        </p:spPr>
      </p:pic>
      <p:pic>
        <p:nvPicPr>
          <p:cNvPr id="21" name="Picture 20" descr="fox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" y="3733800"/>
            <a:ext cx="1304925" cy="752475"/>
          </a:xfrm>
          <a:prstGeom prst="rect">
            <a:avLst/>
          </a:prstGeom>
          <a:effectLst/>
        </p:spPr>
      </p:pic>
      <p:pic>
        <p:nvPicPr>
          <p:cNvPr id="27" name="Picture 26" descr="on_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343400" y="1219200"/>
            <a:ext cx="938130" cy="884827"/>
          </a:xfrm>
          <a:prstGeom prst="rect">
            <a:avLst/>
          </a:prstGeom>
          <a:effectLst/>
        </p:spPr>
      </p:pic>
      <p:pic>
        <p:nvPicPr>
          <p:cNvPr id="34" name="Picture 33" descr="lST_LOGO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400300" y="1219200"/>
            <a:ext cx="1295400" cy="979081"/>
          </a:xfrm>
          <a:prstGeom prst="rect">
            <a:avLst/>
          </a:prstGeom>
          <a:effectLst/>
        </p:spPr>
      </p:pic>
      <p:pic>
        <p:nvPicPr>
          <p:cNvPr id="40" name="Picture 39" descr="littlefuse_LOG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251710" y="3810000"/>
            <a:ext cx="1555458" cy="665163"/>
          </a:xfrm>
          <a:prstGeom prst="rect">
            <a:avLst/>
          </a:prstGeom>
          <a:effectLst/>
        </p:spPr>
      </p:pic>
      <p:pic>
        <p:nvPicPr>
          <p:cNvPr id="41" name="Picture 40" descr="nuvoton_LOGO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33400" y="3067050"/>
            <a:ext cx="1457325" cy="514350"/>
          </a:xfrm>
          <a:prstGeom prst="rect">
            <a:avLst/>
          </a:prstGeom>
          <a:effectLst/>
        </p:spPr>
      </p:pic>
      <p:pic>
        <p:nvPicPr>
          <p:cNvPr id="43" name="Picture 42" descr="richco_LOGO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239608" y="1295400"/>
            <a:ext cx="1381125" cy="704850"/>
          </a:xfrm>
          <a:prstGeom prst="rect">
            <a:avLst/>
          </a:prstGeom>
          <a:effectLst/>
        </p:spPr>
      </p:pic>
      <p:pic>
        <p:nvPicPr>
          <p:cNvPr id="44" name="Picture 43" descr="samtec_log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348857" y="2133600"/>
            <a:ext cx="1314450" cy="657225"/>
          </a:xfrm>
          <a:prstGeom prst="rect">
            <a:avLst/>
          </a:prstGeom>
          <a:effectLst/>
        </p:spPr>
      </p:pic>
      <p:pic>
        <p:nvPicPr>
          <p:cNvPr id="49" name="Picture 48" descr="windbond_LOGO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609600" y="2286000"/>
            <a:ext cx="1419225" cy="533400"/>
          </a:xfrm>
          <a:prstGeom prst="rect">
            <a:avLst/>
          </a:prstGeom>
          <a:effectLst/>
        </p:spPr>
      </p:pic>
      <p:pic>
        <p:nvPicPr>
          <p:cNvPr id="50" name="Picture 49" descr="wi2wi_logo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940428" y="4495800"/>
            <a:ext cx="1419225" cy="695325"/>
          </a:xfrm>
          <a:prstGeom prst="rect">
            <a:avLst/>
          </a:prstGeom>
          <a:effectLst/>
        </p:spPr>
      </p:pic>
      <p:pic>
        <p:nvPicPr>
          <p:cNvPr id="51" name="Picture 50" descr="INF_LOGO_2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705600" y="6019800"/>
            <a:ext cx="2172582" cy="622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5" name="Imagem 24" descr="Seiko Instruments.jpg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6422864" y="2895600"/>
            <a:ext cx="1227177" cy="517585"/>
          </a:xfrm>
          <a:prstGeom prst="rect">
            <a:avLst/>
          </a:prstGeom>
          <a:effectLst/>
        </p:spPr>
      </p:pic>
      <p:pic>
        <p:nvPicPr>
          <p:cNvPr id="26" name="Imagem 25" descr="SunLED - Logo.jpg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6325333" y="1981200"/>
            <a:ext cx="1295400" cy="685800"/>
          </a:xfrm>
          <a:prstGeom prst="rect">
            <a:avLst/>
          </a:prstGeom>
          <a:effectLst/>
        </p:spPr>
      </p:pic>
      <p:pic>
        <p:nvPicPr>
          <p:cNvPr id="29" name="Imagem 28" descr="fairchildlogo.jpg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2438400" y="2286000"/>
            <a:ext cx="1345720" cy="411955"/>
          </a:xfrm>
          <a:prstGeom prst="rect">
            <a:avLst/>
          </a:prstGeom>
          <a:effectLst/>
        </p:spPr>
      </p:pic>
      <p:pic>
        <p:nvPicPr>
          <p:cNvPr id="30" name="Imagem 29" descr="cooltron.jpg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457200" y="4648200"/>
            <a:ext cx="1371600" cy="685800"/>
          </a:xfrm>
          <a:prstGeom prst="rect">
            <a:avLst/>
          </a:prstGeom>
          <a:effectLst/>
        </p:spPr>
      </p:pic>
      <p:pic>
        <p:nvPicPr>
          <p:cNvPr id="31" name="Imagem 30" descr="Leoco.jpg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2400300" y="4648200"/>
            <a:ext cx="1143000" cy="609600"/>
          </a:xfrm>
          <a:prstGeom prst="rect">
            <a:avLst/>
          </a:prstGeom>
        </p:spPr>
      </p:pic>
      <p:pic>
        <p:nvPicPr>
          <p:cNvPr id="33" name="Imagem 32" descr="green-world-icon.png"/>
          <p:cNvPicPr>
            <a:picLocks noChangeAspect="1"/>
          </p:cNvPicPr>
          <p:nvPr/>
        </p:nvPicPr>
        <p:blipFill>
          <a:blip r:embed="rId20" cstate="print">
            <a:lum bright="-16000" contrast="10000"/>
          </a:blip>
          <a:stretch>
            <a:fillRect/>
          </a:stretch>
        </p:blipFill>
        <p:spPr>
          <a:xfrm>
            <a:off x="7467600" y="304800"/>
            <a:ext cx="1143000" cy="11430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4275904" y="3124128"/>
            <a:ext cx="1396511" cy="30487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3813313" y="4804862"/>
            <a:ext cx="2740620" cy="30053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2251710" y="3048000"/>
            <a:ext cx="1668780" cy="4572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486400"/>
            <a:ext cx="1927046" cy="548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Imagem 27" descr="Raltron.jpg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1295400" y="5486400"/>
            <a:ext cx="1371600" cy="613954"/>
          </a:xfrm>
          <a:prstGeom prst="rect">
            <a:avLst/>
          </a:prstGeom>
        </p:spPr>
      </p:pic>
      <p:pic>
        <p:nvPicPr>
          <p:cNvPr id="32" name="Imagem 31" descr="Capxon.jpg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5495925" y="5334000"/>
            <a:ext cx="1590675" cy="54292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Principais Clientes</a:t>
            </a:r>
            <a:endParaRPr lang="en-US" dirty="0"/>
          </a:p>
        </p:txBody>
      </p:sp>
      <p:pic>
        <p:nvPicPr>
          <p:cNvPr id="6" name="Imagem 5" descr="Digit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447800"/>
            <a:ext cx="1600200" cy="780098"/>
          </a:xfrm>
          <a:prstGeom prst="rect">
            <a:avLst/>
          </a:prstGeom>
        </p:spPr>
      </p:pic>
      <p:pic>
        <p:nvPicPr>
          <p:cNvPr id="7" name="Imagem 6" descr="Digitr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590800"/>
            <a:ext cx="1600200" cy="858643"/>
          </a:xfrm>
          <a:prstGeom prst="rect">
            <a:avLst/>
          </a:prstGeom>
        </p:spPr>
      </p:pic>
      <p:pic>
        <p:nvPicPr>
          <p:cNvPr id="10" name="Imagem 9" descr="Intral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43200" y="2667000"/>
            <a:ext cx="2057400" cy="631658"/>
          </a:xfrm>
          <a:prstGeom prst="rect">
            <a:avLst/>
          </a:prstGeom>
        </p:spPr>
      </p:pic>
      <p:pic>
        <p:nvPicPr>
          <p:cNvPr id="12" name="Imagem 11" descr="Jabi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95600" y="3733800"/>
            <a:ext cx="1752600" cy="576806"/>
          </a:xfrm>
          <a:prstGeom prst="rect">
            <a:avLst/>
          </a:prstGeom>
        </p:spPr>
      </p:pic>
      <p:pic>
        <p:nvPicPr>
          <p:cNvPr id="13" name="Imagem 12" descr="Fama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7200" y="3810000"/>
            <a:ext cx="1660186" cy="609600"/>
          </a:xfrm>
          <a:prstGeom prst="rect">
            <a:avLst/>
          </a:prstGeom>
        </p:spPr>
      </p:pic>
      <p:pic>
        <p:nvPicPr>
          <p:cNvPr id="15" name="Imagem 14" descr="Leucotron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715000" y="1524000"/>
            <a:ext cx="2286521" cy="571630"/>
          </a:xfrm>
          <a:prstGeom prst="rect">
            <a:avLst/>
          </a:prstGeom>
        </p:spPr>
      </p:pic>
      <p:pic>
        <p:nvPicPr>
          <p:cNvPr id="16" name="Imagem 15" descr="Mobitec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791200" y="2590800"/>
            <a:ext cx="2209800" cy="736600"/>
          </a:xfrm>
          <a:prstGeom prst="rect">
            <a:avLst/>
          </a:prstGeom>
        </p:spPr>
      </p:pic>
      <p:pic>
        <p:nvPicPr>
          <p:cNvPr id="17" name="Imagem 16" descr="Padtec.bmp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15000" y="3657600"/>
            <a:ext cx="2298700" cy="725905"/>
          </a:xfrm>
          <a:prstGeom prst="rect">
            <a:avLst/>
          </a:prstGeom>
        </p:spPr>
      </p:pic>
      <p:pic>
        <p:nvPicPr>
          <p:cNvPr id="18" name="Imagem 17" descr="Soft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33400" y="4876800"/>
            <a:ext cx="1600200" cy="576504"/>
          </a:xfrm>
          <a:prstGeom prst="rect">
            <a:avLst/>
          </a:prstGeom>
        </p:spPr>
      </p:pic>
      <p:pic>
        <p:nvPicPr>
          <p:cNvPr id="19" name="Imagem 18" descr="Sonabyte.jpg"/>
          <p:cNvPicPr>
            <a:picLocks noChangeAspect="1"/>
          </p:cNvPicPr>
          <p:nvPr/>
        </p:nvPicPr>
        <p:blipFill>
          <a:blip r:embed="rId11" cstate="print">
            <a:lum contrast="30000"/>
          </a:blip>
          <a:stretch>
            <a:fillRect/>
          </a:stretch>
        </p:blipFill>
        <p:spPr>
          <a:xfrm>
            <a:off x="5791200" y="5638800"/>
            <a:ext cx="2133600" cy="838200"/>
          </a:xfrm>
          <a:prstGeom prst="rect">
            <a:avLst/>
          </a:prstGeom>
        </p:spPr>
      </p:pic>
      <p:pic>
        <p:nvPicPr>
          <p:cNvPr id="21" name="Imagem 20" descr="green-world-icon.png"/>
          <p:cNvPicPr>
            <a:picLocks noChangeAspect="1"/>
          </p:cNvPicPr>
          <p:nvPr/>
        </p:nvPicPr>
        <p:blipFill>
          <a:blip r:embed="rId12" cstate="print">
            <a:lum bright="-16000" contrast="10000"/>
          </a:blip>
          <a:stretch>
            <a:fillRect/>
          </a:stretch>
        </p:blipFill>
        <p:spPr>
          <a:xfrm>
            <a:off x="7467600" y="304800"/>
            <a:ext cx="1143000" cy="1143000"/>
          </a:xfrm>
          <a:prstGeom prst="rect">
            <a:avLst/>
          </a:prstGeom>
        </p:spPr>
      </p:pic>
      <p:pic>
        <p:nvPicPr>
          <p:cNvPr id="22" name="Imagem 21" descr="HBS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048000" y="1295400"/>
            <a:ext cx="1435100" cy="1066800"/>
          </a:xfrm>
          <a:prstGeom prst="rect">
            <a:avLst/>
          </a:prstGeom>
        </p:spPr>
      </p:pic>
      <p:pic>
        <p:nvPicPr>
          <p:cNvPr id="23" name="Imagem 22" descr="Smart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791200" y="4572000"/>
            <a:ext cx="2182678" cy="762000"/>
          </a:xfrm>
          <a:prstGeom prst="rect">
            <a:avLst/>
          </a:prstGeom>
        </p:spPr>
      </p:pic>
      <p:pic>
        <p:nvPicPr>
          <p:cNvPr id="24" name="Imagem 23" descr="Allinsert.jpg"/>
          <p:cNvPicPr>
            <a:picLocks noChangeAspect="1"/>
          </p:cNvPicPr>
          <p:nvPr/>
        </p:nvPicPr>
        <p:blipFill>
          <a:blip r:embed="rId15" cstate="print">
            <a:lum contrast="40000"/>
          </a:blip>
          <a:stretch>
            <a:fillRect/>
          </a:stretch>
        </p:blipFill>
        <p:spPr>
          <a:xfrm>
            <a:off x="2895600" y="5791200"/>
            <a:ext cx="2075234" cy="762000"/>
          </a:xfrm>
          <a:prstGeom prst="rect">
            <a:avLst/>
          </a:prstGeom>
        </p:spPr>
      </p:pic>
      <p:pic>
        <p:nvPicPr>
          <p:cNvPr id="25" name="Imagem 24" descr="logo-himix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3276600" y="4572000"/>
            <a:ext cx="1314450" cy="90487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1600" dirty="0" smtClean="0"/>
          </a:p>
          <a:p>
            <a:pPr algn="ctr">
              <a:buNone/>
            </a:pPr>
            <a:endParaRPr lang="en-US" sz="1600" dirty="0" smtClean="0"/>
          </a:p>
          <a:p>
            <a:pPr algn="ctr">
              <a:buNone/>
            </a:pPr>
            <a:endParaRPr lang="en-US" sz="2400" dirty="0" smtClean="0"/>
          </a:p>
          <a:p>
            <a:pPr algn="ctr">
              <a:buNone/>
            </a:pP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Contatos</a:t>
            </a:r>
            <a:endParaRPr lang="en-US" dirty="0"/>
          </a:p>
        </p:txBody>
      </p:sp>
      <p:pic>
        <p:nvPicPr>
          <p:cNvPr id="4" name="Picture 3" descr="INF_LOGO_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5638800"/>
            <a:ext cx="2172582" cy="622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Fluxograma: Processo 4"/>
          <p:cNvSpPr/>
          <p:nvPr/>
        </p:nvSpPr>
        <p:spPr>
          <a:xfrm>
            <a:off x="609600" y="1905000"/>
            <a:ext cx="3276600" cy="3733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Infinity </a:t>
            </a:r>
            <a:r>
              <a:rPr lang="en-US" dirty="0" err="1" smtClean="0">
                <a:solidFill>
                  <a:schemeClr val="tx1"/>
                </a:solidFill>
              </a:rPr>
              <a:t>Informatica</a:t>
            </a:r>
            <a:r>
              <a:rPr lang="en-US" dirty="0" smtClean="0">
                <a:solidFill>
                  <a:schemeClr val="tx1"/>
                </a:solidFill>
              </a:rPr>
              <a:t> Inc</a:t>
            </a:r>
          </a:p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1520 N.W. 89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CT</a:t>
            </a:r>
          </a:p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Miami, FL 33172</a:t>
            </a:r>
          </a:p>
          <a:p>
            <a:pPr algn="ctr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Phone: (305) 599 9243</a:t>
            </a:r>
          </a:p>
          <a:p>
            <a:pPr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Fax: (305) 599 9976</a:t>
            </a:r>
          </a:p>
          <a:p>
            <a:pPr algn="ctr">
              <a:buNone/>
            </a:pPr>
            <a:endParaRPr lang="en-US" dirty="0" smtClean="0">
              <a:hlinkClick r:id="rId3"/>
            </a:endParaRPr>
          </a:p>
          <a:p>
            <a:pPr algn="ctr">
              <a:buNone/>
            </a:pPr>
            <a:r>
              <a:rPr lang="en-US" sz="2000" dirty="0" smtClean="0">
                <a:solidFill>
                  <a:schemeClr val="tx1"/>
                </a:solidFill>
                <a:hlinkClick r:id="rId3"/>
              </a:rPr>
              <a:t>www.infinity-info.net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6" name="Fluxograma: Processo 5"/>
          <p:cNvSpPr/>
          <p:nvPr/>
        </p:nvSpPr>
        <p:spPr>
          <a:xfrm>
            <a:off x="4648200" y="1905000"/>
            <a:ext cx="3352800" cy="1828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pt-BR" sz="2000" b="1" dirty="0" smtClean="0">
                <a:solidFill>
                  <a:schemeClr val="tx1"/>
                </a:solidFill>
              </a:rPr>
              <a:t>Marcio C. Maccarini</a:t>
            </a:r>
          </a:p>
          <a:p>
            <a:pPr algn="ctr">
              <a:buNone/>
            </a:pPr>
            <a:r>
              <a:rPr lang="pt-BR" sz="2000" b="1" dirty="0" smtClean="0">
                <a:solidFill>
                  <a:schemeClr val="tx1"/>
                </a:solidFill>
                <a:hlinkClick r:id="rId4"/>
              </a:rPr>
              <a:t>marcio@infinity-info.net</a:t>
            </a:r>
            <a:endParaRPr lang="pt-BR" sz="20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pt-BR" sz="2000" b="1" smtClean="0">
                <a:solidFill>
                  <a:schemeClr val="tx1"/>
                </a:solidFill>
              </a:rPr>
              <a:t>47-9102 7882</a:t>
            </a:r>
            <a:endParaRPr lang="pt-BR" sz="2000" b="1" dirty="0" smtClean="0">
              <a:solidFill>
                <a:schemeClr val="tx1"/>
              </a:solidFill>
            </a:endParaRPr>
          </a:p>
        </p:txBody>
      </p:sp>
      <p:pic>
        <p:nvPicPr>
          <p:cNvPr id="8" name="Imagem 7" descr="Phone%20Ico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43800" y="228600"/>
            <a:ext cx="1079500" cy="1086219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662</TotalTime>
  <Words>264</Words>
  <Application>Microsoft Macintosh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Slide 1</vt:lpstr>
      <vt:lpstr>Empresa </vt:lpstr>
      <vt:lpstr>Qualidade  </vt:lpstr>
      <vt:lpstr>Organograma</vt:lpstr>
      <vt:lpstr>Vendas &amp; Suporte Técnico</vt:lpstr>
      <vt:lpstr>Linhas</vt:lpstr>
      <vt:lpstr>Principais Clientes</vt:lpstr>
      <vt:lpstr>Contatos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Arlete Santos</dc:creator>
  <cp:lastModifiedBy>Olga Lyons</cp:lastModifiedBy>
  <cp:revision>88</cp:revision>
  <dcterms:created xsi:type="dcterms:W3CDTF">2013-12-30T12:56:03Z</dcterms:created>
  <dcterms:modified xsi:type="dcterms:W3CDTF">2013-12-30T12:56:44Z</dcterms:modified>
</cp:coreProperties>
</file>