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tiff" ContentType="image/tif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65" r:id="rId5"/>
    <p:sldId id="260" r:id="rId6"/>
    <p:sldId id="261" r:id="rId7"/>
    <p:sldId id="266" r:id="rId8"/>
    <p:sldId id="263" r:id="rId9"/>
    <p:sldId id="264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19" autoAdjust="0"/>
    <p:restoredTop sz="94624" autoAdjust="0"/>
  </p:normalViewPr>
  <p:slideViewPr>
    <p:cSldViewPr>
      <p:cViewPr>
        <p:scale>
          <a:sx n="60" d="100"/>
          <a:sy n="60" d="100"/>
        </p:scale>
        <p:origin x="-2984" y="-16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FA27E001-D0A4-4DB4-AC0A-D5202D566FAC}" type="datetimeFigureOut">
              <a:rPr lang="en-US" smtClean="0"/>
              <a:pPr/>
              <a:t>12/30/13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EBBEBA2-F0A4-4884-91C5-05E48B88E1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E79AC1-41C7-4DF4-B279-43CC42880BA2}" type="datetimeFigureOut">
              <a:rPr lang="en-US" smtClean="0"/>
              <a:pPr/>
              <a:t>12/30/13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DC67F3-2B95-42A9-B694-9874C14216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79AC1-41C7-4DF4-B279-43CC42880BA2}" type="datetimeFigureOut">
              <a:rPr lang="en-US" smtClean="0"/>
              <a:pPr/>
              <a:t>12/30/13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67F3-2B95-42A9-B694-9874C14216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79AC1-41C7-4DF4-B279-43CC42880BA2}" type="datetimeFigureOut">
              <a:rPr lang="en-US" smtClean="0"/>
              <a:pPr/>
              <a:t>12/30/13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67F3-2B95-42A9-B694-9874C14216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79AC1-41C7-4DF4-B279-43CC42880BA2}" type="datetimeFigureOut">
              <a:rPr lang="en-US" smtClean="0"/>
              <a:pPr/>
              <a:t>12/30/13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67F3-2B95-42A9-B694-9874C14216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79AC1-41C7-4DF4-B279-43CC42880BA2}" type="datetimeFigureOut">
              <a:rPr lang="en-US" smtClean="0"/>
              <a:pPr/>
              <a:t>12/30/13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67F3-2B95-42A9-B694-9874C14216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79AC1-41C7-4DF4-B279-43CC42880BA2}" type="datetimeFigureOut">
              <a:rPr lang="en-US" smtClean="0"/>
              <a:pPr/>
              <a:t>12/30/13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67F3-2B95-42A9-B694-9874C14216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79AC1-41C7-4DF4-B279-43CC42880BA2}" type="datetimeFigureOut">
              <a:rPr lang="en-US" smtClean="0"/>
              <a:pPr/>
              <a:t>12/30/13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67F3-2B95-42A9-B694-9874C14216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79AC1-41C7-4DF4-B279-43CC42880BA2}" type="datetimeFigureOut">
              <a:rPr lang="en-US" smtClean="0"/>
              <a:pPr/>
              <a:t>12/30/13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67F3-2B95-42A9-B694-9874C14216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79AC1-41C7-4DF4-B279-43CC42880BA2}" type="datetimeFigureOut">
              <a:rPr lang="en-US" smtClean="0"/>
              <a:pPr/>
              <a:t>12/30/13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67F3-2B95-42A9-B694-9874C14216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4E79AC1-41C7-4DF4-B279-43CC42880BA2}" type="datetimeFigureOut">
              <a:rPr lang="en-US" smtClean="0"/>
              <a:pPr/>
              <a:t>12/30/13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67F3-2B95-42A9-B694-9874C14216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4E79AC1-41C7-4DF4-B279-43CC42880BA2}" type="datetimeFigureOut">
              <a:rPr lang="en-US" smtClean="0"/>
              <a:pPr/>
              <a:t>12/30/13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2DC67F3-2B95-42A9-B694-9874C14216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74E79AC1-41C7-4DF4-B279-43CC42880BA2}" type="datetimeFigureOut">
              <a:rPr lang="en-US" smtClean="0"/>
              <a:pPr/>
              <a:t>12/30/13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2DC67F3-2B95-42A9-B694-9874C14216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15.gif"/><Relationship Id="rId20" Type="http://schemas.openxmlformats.org/officeDocument/2006/relationships/image" Target="../media/image26.jpeg"/><Relationship Id="rId21" Type="http://schemas.openxmlformats.org/officeDocument/2006/relationships/image" Target="../media/image27.gif"/><Relationship Id="rId22" Type="http://schemas.openxmlformats.org/officeDocument/2006/relationships/image" Target="../media/image28.gif"/><Relationship Id="rId23" Type="http://schemas.openxmlformats.org/officeDocument/2006/relationships/image" Target="../media/image29.jpeg"/><Relationship Id="rId24" Type="http://schemas.openxmlformats.org/officeDocument/2006/relationships/image" Target="../media/image30.png"/><Relationship Id="rId25" Type="http://schemas.openxmlformats.org/officeDocument/2006/relationships/image" Target="../media/image31.jpeg"/><Relationship Id="rId26" Type="http://schemas.openxmlformats.org/officeDocument/2006/relationships/image" Target="../media/image32.jpeg"/><Relationship Id="rId10" Type="http://schemas.openxmlformats.org/officeDocument/2006/relationships/image" Target="../media/image16.jpeg"/><Relationship Id="rId11" Type="http://schemas.openxmlformats.org/officeDocument/2006/relationships/image" Target="../media/image17.jpeg"/><Relationship Id="rId12" Type="http://schemas.openxmlformats.org/officeDocument/2006/relationships/image" Target="../media/image18.jpeg"/><Relationship Id="rId13" Type="http://schemas.openxmlformats.org/officeDocument/2006/relationships/image" Target="../media/image19.jpeg"/><Relationship Id="rId14" Type="http://schemas.openxmlformats.org/officeDocument/2006/relationships/image" Target="../media/image20.jpeg"/><Relationship Id="rId15" Type="http://schemas.openxmlformats.org/officeDocument/2006/relationships/image" Target="../media/image21.jpeg"/><Relationship Id="rId16" Type="http://schemas.openxmlformats.org/officeDocument/2006/relationships/image" Target="../media/image22.jpeg"/><Relationship Id="rId17" Type="http://schemas.openxmlformats.org/officeDocument/2006/relationships/image" Target="../media/image23.jpeg"/><Relationship Id="rId18" Type="http://schemas.openxmlformats.org/officeDocument/2006/relationships/image" Target="../media/image24.jpeg"/><Relationship Id="rId19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9.png"/><Relationship Id="rId4" Type="http://schemas.openxmlformats.org/officeDocument/2006/relationships/image" Target="../media/image10.gif"/><Relationship Id="rId5" Type="http://schemas.openxmlformats.org/officeDocument/2006/relationships/image" Target="../media/image11.jpeg"/><Relationship Id="rId6" Type="http://schemas.openxmlformats.org/officeDocument/2006/relationships/image" Target="../media/image12.gif"/><Relationship Id="rId7" Type="http://schemas.openxmlformats.org/officeDocument/2006/relationships/image" Target="../media/image13.jpeg"/><Relationship Id="rId8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image" Target="../media/image42.jpeg"/><Relationship Id="rId12" Type="http://schemas.openxmlformats.org/officeDocument/2006/relationships/image" Target="../media/image43.jpeg"/><Relationship Id="rId13" Type="http://schemas.openxmlformats.org/officeDocument/2006/relationships/image" Target="../media/image9.png"/><Relationship Id="rId14" Type="http://schemas.openxmlformats.org/officeDocument/2006/relationships/image" Target="../media/image44.jpeg"/><Relationship Id="rId15" Type="http://schemas.openxmlformats.org/officeDocument/2006/relationships/image" Target="../media/image45.jpeg"/><Relationship Id="rId16" Type="http://schemas.openxmlformats.org/officeDocument/2006/relationships/image" Target="../media/image46.png"/><Relationship Id="rId17" Type="http://schemas.openxmlformats.org/officeDocument/2006/relationships/image" Target="../media/image4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.jpeg"/><Relationship Id="rId3" Type="http://schemas.openxmlformats.org/officeDocument/2006/relationships/image" Target="../media/image34.jpeg"/><Relationship Id="rId4" Type="http://schemas.openxmlformats.org/officeDocument/2006/relationships/image" Target="../media/image35.jpeg"/><Relationship Id="rId5" Type="http://schemas.openxmlformats.org/officeDocument/2006/relationships/image" Target="../media/image36.png"/><Relationship Id="rId6" Type="http://schemas.openxmlformats.org/officeDocument/2006/relationships/image" Target="../media/image37.jpeg"/><Relationship Id="rId7" Type="http://schemas.openxmlformats.org/officeDocument/2006/relationships/image" Target="../media/image38.jpeg"/><Relationship Id="rId8" Type="http://schemas.openxmlformats.org/officeDocument/2006/relationships/image" Target="../media/image39.png"/><Relationship Id="rId9" Type="http://schemas.openxmlformats.org/officeDocument/2006/relationships/image" Target="../media/image40.jpeg"/><Relationship Id="rId10" Type="http://schemas.openxmlformats.org/officeDocument/2006/relationships/image" Target="../media/image4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eg"/><Relationship Id="rId4" Type="http://schemas.openxmlformats.org/officeDocument/2006/relationships/hyperlink" Target="http://www.infinity-info.net/" TargetMode="External"/><Relationship Id="rId5" Type="http://schemas.openxmlformats.org/officeDocument/2006/relationships/hyperlink" Target="mailto:marcio@infinity-info.net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contrast="17000"/>
          </a:blip>
          <a:srcRect/>
          <a:stretch>
            <a:fillRect/>
          </a:stretch>
        </p:blipFill>
        <p:spPr bwMode="auto">
          <a:xfrm>
            <a:off x="0" y="2628123"/>
            <a:ext cx="9144000" cy="422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4724400" y="1143000"/>
            <a:ext cx="4419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</a:t>
            </a:r>
            <a:endParaRPr lang="en-US" sz="1400" b="1" i="1" dirty="0" smtClean="0">
              <a:solidFill>
                <a:schemeClr val="bg2">
                  <a:lumMod val="90000"/>
                </a:schemeClr>
              </a:solidFill>
            </a:endParaRPr>
          </a:p>
          <a:p>
            <a:endParaRPr lang="en-US" sz="3200" dirty="0">
              <a:solidFill>
                <a:schemeClr val="bg2"/>
              </a:solidFill>
            </a:endParaRPr>
          </a:p>
        </p:txBody>
      </p:sp>
      <p:pic>
        <p:nvPicPr>
          <p:cNvPr id="5" name="Imagem 4" descr="inf-logo.jpg"/>
          <p:cNvPicPr>
            <a:picLocks noChangeAspect="1"/>
          </p:cNvPicPr>
          <p:nvPr/>
        </p:nvPicPr>
        <p:blipFill>
          <a:blip r:embed="rId3" cstate="print">
            <a:lum contrast="21000"/>
          </a:blip>
          <a:stretch>
            <a:fillRect/>
          </a:stretch>
        </p:blipFill>
        <p:spPr>
          <a:xfrm>
            <a:off x="304800" y="685800"/>
            <a:ext cx="4384110" cy="1066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Founded in 1991,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Infinity Informatica, Inc. </a:t>
            </a:r>
            <a:r>
              <a:rPr lang="en-US" dirty="0" smtClean="0"/>
              <a:t>distributes components of high quality and technology, at competitive prices.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Services: Engineering Support, Samples.</a:t>
            </a:r>
          </a:p>
          <a:p>
            <a:r>
              <a:rPr lang="en-US" dirty="0" smtClean="0"/>
              <a:t>Sales:  Ex-Works Miami, FL or CIF Brazil.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Extensive experience in Logistics and Exporting to South America.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Strategically based in Miami, Florida.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COMPANY	</a:t>
            </a:r>
            <a:endParaRPr lang="en-US" dirty="0"/>
          </a:p>
        </p:txBody>
      </p:sp>
      <p:pic>
        <p:nvPicPr>
          <p:cNvPr id="5" name="Picture 4" descr="INF_LOGO_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05600" y="5943600"/>
            <a:ext cx="2172582" cy="6225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Imagem 5" descr="icon-corporat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48600" y="304800"/>
            <a:ext cx="914402" cy="914402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6019800" cy="4767072"/>
          </a:xfrm>
        </p:spPr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</a:rPr>
              <a:t>ISO9001:2008</a:t>
            </a:r>
            <a:r>
              <a:rPr lang="pt-BR" sz="2400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pt-BR" sz="2400" b="1" dirty="0" smtClean="0"/>
              <a:t>Certified</a:t>
            </a:r>
            <a:r>
              <a:rPr lang="pt-BR" sz="2400" dirty="0" smtClean="0"/>
              <a:t>.</a:t>
            </a:r>
          </a:p>
          <a:p>
            <a:pPr>
              <a:buNone/>
            </a:pPr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</a:rPr>
              <a:t>ERAI</a:t>
            </a:r>
            <a:r>
              <a:rPr lang="pt-BR" sz="2400" dirty="0" smtClean="0"/>
              <a:t>  </a:t>
            </a:r>
            <a:r>
              <a:rPr lang="pt-BR" sz="2400" b="1" dirty="0" smtClean="0"/>
              <a:t>Member since 2004</a:t>
            </a:r>
          </a:p>
          <a:p>
            <a:pPr>
              <a:buNone/>
            </a:pPr>
            <a:endParaRPr lang="pt-BR" sz="2400" dirty="0" smtClean="0"/>
          </a:p>
          <a:p>
            <a:pPr>
              <a:buNone/>
            </a:pPr>
            <a:r>
              <a:rPr lang="pt-BR" sz="2400" dirty="0" smtClean="0"/>
              <a:t>   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		</a:t>
            </a:r>
            <a:endParaRPr lang="en-US" dirty="0"/>
          </a:p>
        </p:txBody>
      </p:sp>
      <p:pic>
        <p:nvPicPr>
          <p:cNvPr id="4" name="Picture 3" descr="qaslogo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53200" y="1295400"/>
            <a:ext cx="2090398" cy="16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INF_LOGO_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6019800"/>
            <a:ext cx="2172582" cy="6225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Imagem 5" descr="ERAIMemberVerification2.gif"/>
          <p:cNvPicPr>
            <a:picLocks noChangeAspect="1"/>
          </p:cNvPicPr>
          <p:nvPr/>
        </p:nvPicPr>
        <p:blipFill>
          <a:blip r:embed="rId4" cstate="print">
            <a:lum contrast="40000"/>
          </a:blip>
          <a:stretch>
            <a:fillRect/>
          </a:stretch>
        </p:blipFill>
        <p:spPr>
          <a:xfrm>
            <a:off x="7010400" y="3657600"/>
            <a:ext cx="1200150" cy="1066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pt-BR" dirty="0" smtClean="0"/>
              <a:t>STRUCTURE</a:t>
            </a:r>
            <a:endParaRPr lang="en-US" dirty="0"/>
          </a:p>
        </p:txBody>
      </p:sp>
      <p:sp>
        <p:nvSpPr>
          <p:cNvPr id="10" name="Retângulo 9"/>
          <p:cNvSpPr/>
          <p:nvPr/>
        </p:nvSpPr>
        <p:spPr>
          <a:xfrm>
            <a:off x="762000" y="1295400"/>
            <a:ext cx="1905000" cy="609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Arlete Santos</a:t>
            </a:r>
          </a:p>
          <a:p>
            <a:pPr algn="ctr"/>
            <a:r>
              <a:rPr lang="pt-BR" dirty="0" smtClean="0"/>
              <a:t>Director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3505200" y="1295400"/>
            <a:ext cx="1905000" cy="609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Maristela Rudd</a:t>
            </a:r>
          </a:p>
          <a:p>
            <a:pPr algn="ctr"/>
            <a:r>
              <a:rPr lang="pt-BR" dirty="0" smtClean="0"/>
              <a:t>Director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762000" y="2514600"/>
            <a:ext cx="1905000" cy="609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/>
              <a:t>Alexa</a:t>
            </a:r>
            <a:r>
              <a:rPr lang="pt-BR" dirty="0" smtClean="0"/>
              <a:t> </a:t>
            </a:r>
            <a:r>
              <a:rPr lang="pt-BR" dirty="0" err="1" smtClean="0"/>
              <a:t>Arguello</a:t>
            </a:r>
            <a:endParaRPr lang="pt-BR" dirty="0" smtClean="0"/>
          </a:p>
          <a:p>
            <a:pPr algn="ctr"/>
            <a:r>
              <a:rPr lang="pt-BR" sz="1100" dirty="0" smtClean="0"/>
              <a:t>Customer Service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3505200" y="2514600"/>
            <a:ext cx="1905000" cy="609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/>
              <a:t>Dee</a:t>
            </a:r>
            <a:r>
              <a:rPr lang="pt-BR" dirty="0" smtClean="0"/>
              <a:t> Stevens</a:t>
            </a:r>
          </a:p>
          <a:p>
            <a:pPr algn="ctr"/>
            <a:r>
              <a:rPr lang="pt-BR" sz="1050" dirty="0" smtClean="0"/>
              <a:t>Account Receivable/Payable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6248400" y="2514600"/>
            <a:ext cx="1905000" cy="609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Ed </a:t>
            </a:r>
            <a:r>
              <a:rPr lang="pt-BR" dirty="0" err="1" smtClean="0"/>
              <a:t>Zelaya</a:t>
            </a:r>
            <a:endParaRPr lang="pt-BR" dirty="0" smtClean="0"/>
          </a:p>
          <a:p>
            <a:pPr algn="ctr"/>
            <a:r>
              <a:rPr lang="pt-BR" dirty="0" smtClean="0"/>
              <a:t>Warehouse</a:t>
            </a:r>
          </a:p>
        </p:txBody>
      </p:sp>
      <p:sp>
        <p:nvSpPr>
          <p:cNvPr id="22" name="Fluxograma: Processo 21"/>
          <p:cNvSpPr/>
          <p:nvPr/>
        </p:nvSpPr>
        <p:spPr>
          <a:xfrm>
            <a:off x="6248400" y="5791200"/>
            <a:ext cx="1905000" cy="838200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200" b="1" dirty="0" smtClean="0">
                <a:solidFill>
                  <a:schemeClr val="accent1">
                    <a:lumMod val="75000"/>
                  </a:schemeClr>
                </a:solidFill>
              </a:rPr>
              <a:t>EUA  -  Miami</a:t>
            </a:r>
          </a:p>
          <a:p>
            <a:r>
              <a:rPr lang="pt-BR" sz="1200" b="1" dirty="0" err="1" smtClean="0">
                <a:solidFill>
                  <a:srgbClr val="FF0000"/>
                </a:solidFill>
              </a:rPr>
              <a:t>Brazil</a:t>
            </a:r>
            <a:r>
              <a:rPr lang="pt-BR" sz="1200" b="1" dirty="0" smtClean="0">
                <a:solidFill>
                  <a:srgbClr val="FF0000"/>
                </a:solidFill>
              </a:rPr>
              <a:t> - Joinville</a:t>
            </a:r>
          </a:p>
          <a:p>
            <a:r>
              <a:rPr lang="pt-BR" sz="1200" b="1" dirty="0" err="1" smtClean="0">
                <a:solidFill>
                  <a:srgbClr val="0070C0"/>
                </a:solidFill>
              </a:rPr>
              <a:t>Brazil</a:t>
            </a:r>
            <a:r>
              <a:rPr lang="pt-BR" sz="1200" b="1" dirty="0" smtClean="0">
                <a:solidFill>
                  <a:srgbClr val="0070C0"/>
                </a:solidFill>
              </a:rPr>
              <a:t> – São Paulo</a:t>
            </a:r>
          </a:p>
          <a:p>
            <a:r>
              <a:rPr lang="pt-BR" sz="1200" b="1" dirty="0" err="1" smtClean="0">
                <a:solidFill>
                  <a:schemeClr val="accent6">
                    <a:lumMod val="75000"/>
                  </a:schemeClr>
                </a:solidFill>
              </a:rPr>
              <a:t>Brazil</a:t>
            </a:r>
            <a:r>
              <a:rPr lang="pt-BR" sz="1200" b="1" dirty="0" smtClean="0">
                <a:solidFill>
                  <a:schemeClr val="accent6">
                    <a:lumMod val="75000"/>
                  </a:schemeClr>
                </a:solidFill>
              </a:rPr>
              <a:t> - Vitoria</a:t>
            </a:r>
            <a:endParaRPr lang="en-US" sz="1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38" name="Conector reto 37"/>
          <p:cNvCxnSpPr/>
          <p:nvPr/>
        </p:nvCxnSpPr>
        <p:spPr>
          <a:xfrm>
            <a:off x="304800" y="3429000"/>
            <a:ext cx="8534400" cy="0"/>
          </a:xfrm>
          <a:prstGeom prst="line">
            <a:avLst/>
          </a:prstGeom>
          <a:ln w="2540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6019800" y="880646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 smtClean="0"/>
              <a:t>Corporate</a:t>
            </a:r>
            <a:r>
              <a:rPr lang="pt-BR" sz="1600" dirty="0" smtClean="0"/>
              <a:t> - USA</a:t>
            </a:r>
            <a:endParaRPr lang="en-US" sz="1600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6019800" y="3505200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Sales - </a:t>
            </a:r>
            <a:r>
              <a:rPr lang="pt-BR" sz="1600" dirty="0" err="1" smtClean="0"/>
              <a:t>Brazil</a:t>
            </a:r>
            <a:endParaRPr lang="en-US" sz="1600" dirty="0"/>
          </a:p>
        </p:txBody>
      </p:sp>
      <p:sp>
        <p:nvSpPr>
          <p:cNvPr id="24" name="Retângulo 17"/>
          <p:cNvSpPr/>
          <p:nvPr/>
        </p:nvSpPr>
        <p:spPr>
          <a:xfrm>
            <a:off x="6248400" y="3810000"/>
            <a:ext cx="1905000" cy="6096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JC LEME</a:t>
            </a:r>
          </a:p>
          <a:p>
            <a:pPr algn="ctr"/>
            <a:r>
              <a:rPr lang="pt-BR" dirty="0" smtClean="0"/>
              <a:t>Trading</a:t>
            </a:r>
          </a:p>
        </p:txBody>
      </p:sp>
      <p:sp>
        <p:nvSpPr>
          <p:cNvPr id="25" name="Retângulo 24"/>
          <p:cNvSpPr/>
          <p:nvPr/>
        </p:nvSpPr>
        <p:spPr>
          <a:xfrm>
            <a:off x="381000" y="4191000"/>
            <a:ext cx="2438400" cy="838200"/>
          </a:xfrm>
          <a:prstGeom prst="rect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/>
              <a:t>Marcio Maccarini</a:t>
            </a:r>
          </a:p>
          <a:p>
            <a:pPr algn="ctr"/>
            <a:r>
              <a:rPr lang="pt-BR" sz="1600" dirty="0" smtClean="0"/>
              <a:t>Field Sales </a:t>
            </a:r>
            <a:r>
              <a:rPr lang="pt-BR" sz="1600" dirty="0" err="1" smtClean="0"/>
              <a:t>and</a:t>
            </a:r>
            <a:r>
              <a:rPr lang="pt-BR" sz="1600" dirty="0" smtClean="0"/>
              <a:t> Application </a:t>
            </a:r>
            <a:r>
              <a:rPr lang="pt-BR" sz="1600" dirty="0" err="1" smtClean="0"/>
              <a:t>Engineer</a:t>
            </a:r>
            <a:endParaRPr lang="pt-BR" sz="1600" dirty="0" smtClean="0"/>
          </a:p>
        </p:txBody>
      </p:sp>
      <p:sp>
        <p:nvSpPr>
          <p:cNvPr id="26" name="Retângulo 25"/>
          <p:cNvSpPr/>
          <p:nvPr/>
        </p:nvSpPr>
        <p:spPr>
          <a:xfrm>
            <a:off x="3429000" y="4800600"/>
            <a:ext cx="4953000" cy="838200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/>
              <a:t>Sales Force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Sales force is based on Sao Paulo and Santa </a:t>
            </a:r>
            <a:r>
              <a:rPr lang="en-US" dirty="0" err="1" smtClean="0"/>
              <a:t>Catarina</a:t>
            </a:r>
            <a:r>
              <a:rPr lang="en-US" dirty="0" smtClean="0"/>
              <a:t> States.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Local Engineering Support available.</a:t>
            </a:r>
          </a:p>
          <a:p>
            <a:endParaRPr lang="en-US" dirty="0" smtClean="0"/>
          </a:p>
          <a:p>
            <a:r>
              <a:rPr lang="en-US" dirty="0" smtClean="0"/>
              <a:t>Partnership with Intely, in charge of CIF Sales and JC Leme, a trading in Vitoria, </a:t>
            </a:r>
            <a:r>
              <a:rPr lang="en-US" dirty="0" err="1" smtClean="0"/>
              <a:t>Espirito</a:t>
            </a:r>
            <a:r>
              <a:rPr lang="en-US" dirty="0" smtClean="0"/>
              <a:t> do Santo (tax incentive state).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&amp; Technical Support</a:t>
            </a:r>
            <a:endParaRPr lang="en-US" dirty="0"/>
          </a:p>
        </p:txBody>
      </p:sp>
      <p:pic>
        <p:nvPicPr>
          <p:cNvPr id="4" name="Picture 3" descr="INF_LOGO_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53200" y="5943600"/>
            <a:ext cx="2172582" cy="6225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Imagem 4" descr="techSupportIcon.jpg"/>
          <p:cNvPicPr>
            <a:picLocks noChangeAspect="1"/>
          </p:cNvPicPr>
          <p:nvPr/>
        </p:nvPicPr>
        <p:blipFill>
          <a:blip r:embed="rId3" cstate="print">
            <a:lum bright="-7000" contrast="11000"/>
          </a:blip>
          <a:stretch>
            <a:fillRect/>
          </a:stretch>
        </p:blipFill>
        <p:spPr>
          <a:xfrm>
            <a:off x="7924800" y="304800"/>
            <a:ext cx="876300" cy="876300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Product Lines</a:t>
            </a:r>
            <a:endParaRPr lang="en-US" dirty="0"/>
          </a:p>
        </p:txBody>
      </p:sp>
      <p:pic>
        <p:nvPicPr>
          <p:cNvPr id="51" name="Picture 50" descr="INF_LOGO_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05600" y="6019800"/>
            <a:ext cx="2172582" cy="6225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3" name="Imagem 32" descr="green-world-icon.png"/>
          <p:cNvPicPr>
            <a:picLocks noChangeAspect="1"/>
          </p:cNvPicPr>
          <p:nvPr/>
        </p:nvPicPr>
        <p:blipFill>
          <a:blip r:embed="rId3" cstate="print">
            <a:lum bright="-16000" contrast="10000"/>
          </a:blip>
          <a:stretch>
            <a:fillRect/>
          </a:stretch>
        </p:blipFill>
        <p:spPr>
          <a:xfrm>
            <a:off x="7467600" y="304800"/>
            <a:ext cx="1143000" cy="1143000"/>
          </a:xfrm>
          <a:prstGeom prst="rect">
            <a:avLst/>
          </a:prstGeom>
        </p:spPr>
      </p:pic>
      <p:pic>
        <p:nvPicPr>
          <p:cNvPr id="36" name="Picture 16" descr="AKM_LOGO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" y="1295400"/>
            <a:ext cx="1243853" cy="762000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37" name="Picture 17" descr="caLCHIP_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69280" y="3810000"/>
            <a:ext cx="1421920" cy="513471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38" name="Picture 18" descr="CEL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53933" y="3733800"/>
            <a:ext cx="838200" cy="488950"/>
          </a:xfrm>
          <a:prstGeom prst="rect">
            <a:avLst/>
          </a:prstGeom>
          <a:effectLst/>
        </p:spPr>
      </p:pic>
      <p:pic>
        <p:nvPicPr>
          <p:cNvPr id="42" name="Picture 20" descr="fox_LOG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57200" y="3733800"/>
            <a:ext cx="1304925" cy="752475"/>
          </a:xfrm>
          <a:prstGeom prst="rect">
            <a:avLst/>
          </a:prstGeom>
          <a:effectLst/>
        </p:spPr>
      </p:pic>
      <p:pic>
        <p:nvPicPr>
          <p:cNvPr id="45" name="Picture 26" descr="on_LOGO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343400" y="1219200"/>
            <a:ext cx="938130" cy="884827"/>
          </a:xfrm>
          <a:prstGeom prst="rect">
            <a:avLst/>
          </a:prstGeom>
          <a:effectLst/>
        </p:spPr>
      </p:pic>
      <p:pic>
        <p:nvPicPr>
          <p:cNvPr id="47" name="Picture 33" descr="lST_LOGO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400300" y="1219200"/>
            <a:ext cx="1295400" cy="979081"/>
          </a:xfrm>
          <a:prstGeom prst="rect">
            <a:avLst/>
          </a:prstGeom>
          <a:effectLst/>
        </p:spPr>
      </p:pic>
      <p:pic>
        <p:nvPicPr>
          <p:cNvPr id="48" name="Picture 39" descr="littlefuse_LOGO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251710" y="3810000"/>
            <a:ext cx="1555458" cy="665163"/>
          </a:xfrm>
          <a:prstGeom prst="rect">
            <a:avLst/>
          </a:prstGeom>
          <a:effectLst/>
        </p:spPr>
      </p:pic>
      <p:pic>
        <p:nvPicPr>
          <p:cNvPr id="52" name="Picture 40" descr="nuvoton_LOGO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33400" y="3067050"/>
            <a:ext cx="1457325" cy="514350"/>
          </a:xfrm>
          <a:prstGeom prst="rect">
            <a:avLst/>
          </a:prstGeom>
          <a:effectLst/>
        </p:spPr>
      </p:pic>
      <p:pic>
        <p:nvPicPr>
          <p:cNvPr id="53" name="Picture 42" descr="richco_LOGO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239608" y="1295400"/>
            <a:ext cx="1381125" cy="704850"/>
          </a:xfrm>
          <a:prstGeom prst="rect">
            <a:avLst/>
          </a:prstGeom>
          <a:effectLst/>
        </p:spPr>
      </p:pic>
      <p:pic>
        <p:nvPicPr>
          <p:cNvPr id="54" name="Picture 43" descr="samtec_log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4348857" y="2133600"/>
            <a:ext cx="1314450" cy="657225"/>
          </a:xfrm>
          <a:prstGeom prst="rect">
            <a:avLst/>
          </a:prstGeom>
          <a:effectLst/>
        </p:spPr>
      </p:pic>
      <p:pic>
        <p:nvPicPr>
          <p:cNvPr id="55" name="Picture 48" descr="windbond_LOGO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609600" y="2286000"/>
            <a:ext cx="1419225" cy="533400"/>
          </a:xfrm>
          <a:prstGeom prst="rect">
            <a:avLst/>
          </a:prstGeom>
          <a:effectLst/>
        </p:spPr>
      </p:pic>
      <p:pic>
        <p:nvPicPr>
          <p:cNvPr id="56" name="Picture 49" descr="wi2wi_logo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6940428" y="4495800"/>
            <a:ext cx="1419225" cy="695325"/>
          </a:xfrm>
          <a:prstGeom prst="rect">
            <a:avLst/>
          </a:prstGeom>
          <a:effectLst/>
        </p:spPr>
      </p:pic>
      <p:pic>
        <p:nvPicPr>
          <p:cNvPr id="57" name="Imagem 56" descr="Seiko Instruments.jpg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6422864" y="2895600"/>
            <a:ext cx="1227177" cy="517585"/>
          </a:xfrm>
          <a:prstGeom prst="rect">
            <a:avLst/>
          </a:prstGeom>
          <a:effectLst/>
        </p:spPr>
      </p:pic>
      <p:pic>
        <p:nvPicPr>
          <p:cNvPr id="58" name="Imagem 57" descr="SunLED - Logo.jpg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6325333" y="1981200"/>
            <a:ext cx="1295400" cy="685800"/>
          </a:xfrm>
          <a:prstGeom prst="rect">
            <a:avLst/>
          </a:prstGeom>
          <a:effectLst/>
        </p:spPr>
      </p:pic>
      <p:pic>
        <p:nvPicPr>
          <p:cNvPr id="59" name="Imagem 58" descr="fairchildlogo.jpg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2438400" y="2286000"/>
            <a:ext cx="1345720" cy="411955"/>
          </a:xfrm>
          <a:prstGeom prst="rect">
            <a:avLst/>
          </a:prstGeom>
          <a:effectLst/>
        </p:spPr>
      </p:pic>
      <p:pic>
        <p:nvPicPr>
          <p:cNvPr id="60" name="Imagem 59" descr="cooltron.jpg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457200" y="4648200"/>
            <a:ext cx="1371600" cy="685800"/>
          </a:xfrm>
          <a:prstGeom prst="rect">
            <a:avLst/>
          </a:prstGeom>
          <a:effectLst/>
        </p:spPr>
      </p:pic>
      <p:pic>
        <p:nvPicPr>
          <p:cNvPr id="61" name="Imagem 60" descr="Leoco.jpg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2400300" y="4648200"/>
            <a:ext cx="1143000" cy="609600"/>
          </a:xfrm>
          <a:prstGeom prst="rect">
            <a:avLst/>
          </a:prstGeom>
        </p:spPr>
      </p:pic>
      <p:pic>
        <p:nvPicPr>
          <p:cNvPr id="62" name="Imagem 61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tretch>
            <a:fillRect/>
          </a:stretch>
        </p:blipFill>
        <p:spPr>
          <a:xfrm>
            <a:off x="4275904" y="3124128"/>
            <a:ext cx="1396511" cy="304872"/>
          </a:xfrm>
          <a:prstGeom prst="rect">
            <a:avLst/>
          </a:prstGeom>
        </p:spPr>
      </p:pic>
      <p:pic>
        <p:nvPicPr>
          <p:cNvPr id="63" name="Imagem 62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tretch>
            <a:fillRect/>
          </a:stretch>
        </p:blipFill>
        <p:spPr>
          <a:xfrm>
            <a:off x="3813313" y="4804862"/>
            <a:ext cx="2740620" cy="300538"/>
          </a:xfrm>
          <a:prstGeom prst="rect">
            <a:avLst/>
          </a:prstGeom>
        </p:spPr>
      </p:pic>
      <p:pic>
        <p:nvPicPr>
          <p:cNvPr id="64" name="Imagem 63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tretch>
            <a:fillRect/>
          </a:stretch>
        </p:blipFill>
        <p:spPr>
          <a:xfrm>
            <a:off x="2251710" y="3048000"/>
            <a:ext cx="1668780" cy="457200"/>
          </a:xfrm>
          <a:prstGeom prst="rect">
            <a:avLst/>
          </a:prstGeom>
        </p:spPr>
      </p:pic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5486400"/>
            <a:ext cx="1927046" cy="548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" name="Imagem 65" descr="Raltron.jpg"/>
          <p:cNvPicPr>
            <a:picLocks noChangeAspect="1"/>
          </p:cNvPicPr>
          <p:nvPr/>
        </p:nvPicPr>
        <p:blipFill>
          <a:blip r:embed="rId25" cstate="print"/>
          <a:stretch>
            <a:fillRect/>
          </a:stretch>
        </p:blipFill>
        <p:spPr>
          <a:xfrm>
            <a:off x="1295400" y="5486400"/>
            <a:ext cx="1371600" cy="613954"/>
          </a:xfrm>
          <a:prstGeom prst="rect">
            <a:avLst/>
          </a:prstGeom>
        </p:spPr>
      </p:pic>
      <p:pic>
        <p:nvPicPr>
          <p:cNvPr id="67" name="Imagem 66" descr="Capxon.jpg"/>
          <p:cNvPicPr>
            <a:picLocks noChangeAspect="1"/>
          </p:cNvPicPr>
          <p:nvPr/>
        </p:nvPicPr>
        <p:blipFill>
          <a:blip r:embed="rId26" cstate="print"/>
          <a:stretch>
            <a:fillRect/>
          </a:stretch>
        </p:blipFill>
        <p:spPr>
          <a:xfrm>
            <a:off x="5495925" y="5334000"/>
            <a:ext cx="1590675" cy="542925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Main Customers</a:t>
            </a:r>
            <a:endParaRPr lang="en-US" dirty="0"/>
          </a:p>
        </p:txBody>
      </p:sp>
      <p:pic>
        <p:nvPicPr>
          <p:cNvPr id="6" name="Imagem 5" descr="Digit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447800"/>
            <a:ext cx="1600200" cy="780098"/>
          </a:xfrm>
          <a:prstGeom prst="rect">
            <a:avLst/>
          </a:prstGeom>
        </p:spPr>
      </p:pic>
      <p:pic>
        <p:nvPicPr>
          <p:cNvPr id="7" name="Imagem 6" descr="Digitr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590800"/>
            <a:ext cx="1600200" cy="858643"/>
          </a:xfrm>
          <a:prstGeom prst="rect">
            <a:avLst/>
          </a:prstGeom>
        </p:spPr>
      </p:pic>
      <p:pic>
        <p:nvPicPr>
          <p:cNvPr id="8" name="Imagem 7" descr="Embrac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67000" y="2929467"/>
            <a:ext cx="2286000" cy="804333"/>
          </a:xfrm>
          <a:prstGeom prst="rect">
            <a:avLst/>
          </a:prstGeom>
        </p:spPr>
      </p:pic>
      <p:pic>
        <p:nvPicPr>
          <p:cNvPr id="10" name="Imagem 9" descr="Intral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43200" y="2209800"/>
            <a:ext cx="2057400" cy="631658"/>
          </a:xfrm>
          <a:prstGeom prst="rect">
            <a:avLst/>
          </a:prstGeom>
        </p:spPr>
      </p:pic>
      <p:pic>
        <p:nvPicPr>
          <p:cNvPr id="12" name="Imagem 11" descr="Jabil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895600" y="3886200"/>
            <a:ext cx="1752600" cy="576806"/>
          </a:xfrm>
          <a:prstGeom prst="rect">
            <a:avLst/>
          </a:prstGeom>
        </p:spPr>
      </p:pic>
      <p:pic>
        <p:nvPicPr>
          <p:cNvPr id="13" name="Imagem 12" descr="Famar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57200" y="3810000"/>
            <a:ext cx="1660186" cy="609600"/>
          </a:xfrm>
          <a:prstGeom prst="rect">
            <a:avLst/>
          </a:prstGeom>
        </p:spPr>
      </p:pic>
      <p:pic>
        <p:nvPicPr>
          <p:cNvPr id="15" name="Imagem 14" descr="Leucotron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715000" y="1524000"/>
            <a:ext cx="2286521" cy="571630"/>
          </a:xfrm>
          <a:prstGeom prst="rect">
            <a:avLst/>
          </a:prstGeom>
        </p:spPr>
      </p:pic>
      <p:pic>
        <p:nvPicPr>
          <p:cNvPr id="16" name="Imagem 15" descr="Mobitec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91200" y="2590800"/>
            <a:ext cx="2209800" cy="736600"/>
          </a:xfrm>
          <a:prstGeom prst="rect">
            <a:avLst/>
          </a:prstGeom>
        </p:spPr>
      </p:pic>
      <p:pic>
        <p:nvPicPr>
          <p:cNvPr id="17" name="Imagem 16" descr="Padtec.bmp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15000" y="3657600"/>
            <a:ext cx="2298700" cy="725905"/>
          </a:xfrm>
          <a:prstGeom prst="rect">
            <a:avLst/>
          </a:prstGeom>
        </p:spPr>
      </p:pic>
      <p:pic>
        <p:nvPicPr>
          <p:cNvPr id="18" name="Imagem 17" descr="Soft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33400" y="4876800"/>
            <a:ext cx="1600200" cy="576504"/>
          </a:xfrm>
          <a:prstGeom prst="rect">
            <a:avLst/>
          </a:prstGeom>
        </p:spPr>
      </p:pic>
      <p:pic>
        <p:nvPicPr>
          <p:cNvPr id="19" name="Imagem 18" descr="Sonabyte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791200" y="5638800"/>
            <a:ext cx="2133600" cy="838200"/>
          </a:xfrm>
          <a:prstGeom prst="rect">
            <a:avLst/>
          </a:prstGeom>
        </p:spPr>
      </p:pic>
      <p:pic>
        <p:nvPicPr>
          <p:cNvPr id="21" name="Imagem 20" descr="green-world-icon.png"/>
          <p:cNvPicPr>
            <a:picLocks noChangeAspect="1"/>
          </p:cNvPicPr>
          <p:nvPr/>
        </p:nvPicPr>
        <p:blipFill>
          <a:blip r:embed="rId13" cstate="print">
            <a:lum bright="-16000" contrast="10000"/>
          </a:blip>
          <a:stretch>
            <a:fillRect/>
          </a:stretch>
        </p:blipFill>
        <p:spPr>
          <a:xfrm>
            <a:off x="7467600" y="304800"/>
            <a:ext cx="1143000" cy="1143000"/>
          </a:xfrm>
          <a:prstGeom prst="rect">
            <a:avLst/>
          </a:prstGeom>
        </p:spPr>
      </p:pic>
      <p:pic>
        <p:nvPicPr>
          <p:cNvPr id="22" name="Imagem 21" descr="HBS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124200" y="1219200"/>
            <a:ext cx="1219200" cy="906308"/>
          </a:xfrm>
          <a:prstGeom prst="rect">
            <a:avLst/>
          </a:prstGeom>
        </p:spPr>
      </p:pic>
      <p:pic>
        <p:nvPicPr>
          <p:cNvPr id="23" name="Imagem 22" descr="Smart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5791200" y="4572000"/>
            <a:ext cx="2182678" cy="762000"/>
          </a:xfrm>
          <a:prstGeom prst="rect">
            <a:avLst/>
          </a:prstGeom>
        </p:spPr>
      </p:pic>
      <p:pic>
        <p:nvPicPr>
          <p:cNvPr id="24" name="Imagem 23" descr="logo-himix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3200400" y="4648200"/>
            <a:ext cx="1314450" cy="904875"/>
          </a:xfrm>
          <a:prstGeom prst="rect">
            <a:avLst/>
          </a:prstGeom>
        </p:spPr>
      </p:pic>
      <p:pic>
        <p:nvPicPr>
          <p:cNvPr id="25" name="Imagem 24" descr="Allinsert.jpg"/>
          <p:cNvPicPr>
            <a:picLocks noChangeAspect="1"/>
          </p:cNvPicPr>
          <p:nvPr/>
        </p:nvPicPr>
        <p:blipFill>
          <a:blip r:embed="rId17" cstate="print">
            <a:lum contrast="40000"/>
          </a:blip>
          <a:stretch>
            <a:fillRect/>
          </a:stretch>
        </p:blipFill>
        <p:spPr>
          <a:xfrm>
            <a:off x="3048000" y="5791200"/>
            <a:ext cx="2075234" cy="762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Telecom</a:t>
            </a:r>
          </a:p>
          <a:p>
            <a:pPr>
              <a:buFontTx/>
              <a:buChar char="-"/>
            </a:pPr>
            <a:r>
              <a:rPr lang="en-US" dirty="0" smtClean="0"/>
              <a:t>PC</a:t>
            </a:r>
          </a:p>
          <a:p>
            <a:pPr>
              <a:buFontTx/>
              <a:buChar char="-"/>
            </a:pPr>
            <a:r>
              <a:rPr lang="en-US" dirty="0" smtClean="0"/>
              <a:t>Security</a:t>
            </a:r>
          </a:p>
          <a:p>
            <a:pPr>
              <a:buFontTx/>
              <a:buChar char="-"/>
            </a:pPr>
            <a:r>
              <a:rPr lang="en-US" dirty="0" smtClean="0"/>
              <a:t>Medical</a:t>
            </a:r>
          </a:p>
          <a:p>
            <a:pPr>
              <a:buFontTx/>
              <a:buChar char="-"/>
            </a:pPr>
            <a:r>
              <a:rPr lang="en-US" dirty="0" smtClean="0"/>
              <a:t>Appliances</a:t>
            </a:r>
          </a:p>
          <a:p>
            <a:pPr>
              <a:buFontTx/>
              <a:buChar char="-"/>
            </a:pPr>
            <a:r>
              <a:rPr lang="en-US" dirty="0" smtClean="0"/>
              <a:t>Industrial Automotive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 Segments</a:t>
            </a:r>
            <a:endParaRPr lang="en-US" dirty="0"/>
          </a:p>
        </p:txBody>
      </p:sp>
      <p:pic>
        <p:nvPicPr>
          <p:cNvPr id="4" name="Picture 3" descr="INF_LOGO_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29400" y="5791200"/>
            <a:ext cx="2172582" cy="6225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Imagem 5" descr="green-world-icon.png"/>
          <p:cNvPicPr>
            <a:picLocks noChangeAspect="1"/>
          </p:cNvPicPr>
          <p:nvPr/>
        </p:nvPicPr>
        <p:blipFill>
          <a:blip r:embed="rId3" cstate="print">
            <a:lum bright="-16000" contrast="10000"/>
          </a:blip>
          <a:stretch>
            <a:fillRect/>
          </a:stretch>
        </p:blipFill>
        <p:spPr>
          <a:xfrm>
            <a:off x="7467600" y="304800"/>
            <a:ext cx="1143000" cy="1143000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16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Contacts</a:t>
            </a:r>
            <a:endParaRPr lang="en-US" dirty="0"/>
          </a:p>
        </p:txBody>
      </p:sp>
      <p:pic>
        <p:nvPicPr>
          <p:cNvPr id="4" name="Picture 3" descr="INF_LOGO_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00800" y="5638800"/>
            <a:ext cx="2172582" cy="6225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Imagem 4" descr="Phone%20Ic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228600"/>
            <a:ext cx="1079500" cy="1086219"/>
          </a:xfrm>
          <a:prstGeom prst="rect">
            <a:avLst/>
          </a:prstGeom>
        </p:spPr>
      </p:pic>
      <p:sp>
        <p:nvSpPr>
          <p:cNvPr id="8" name="Fluxograma: Processo 7"/>
          <p:cNvSpPr/>
          <p:nvPr/>
        </p:nvSpPr>
        <p:spPr>
          <a:xfrm>
            <a:off x="609600" y="1905000"/>
            <a:ext cx="3276600" cy="37338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Infinity </a:t>
            </a:r>
            <a:r>
              <a:rPr lang="en-US" dirty="0" err="1" smtClean="0">
                <a:solidFill>
                  <a:schemeClr val="tx1"/>
                </a:solidFill>
              </a:rPr>
              <a:t>Informatica</a:t>
            </a:r>
            <a:r>
              <a:rPr lang="en-US" dirty="0" smtClean="0">
                <a:solidFill>
                  <a:schemeClr val="tx1"/>
                </a:solidFill>
              </a:rPr>
              <a:t> Inc</a:t>
            </a:r>
          </a:p>
          <a:p>
            <a:pPr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1520 N.W. 89</a:t>
            </a:r>
            <a:r>
              <a:rPr lang="en-US" baseline="30000" dirty="0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 CT</a:t>
            </a:r>
          </a:p>
          <a:p>
            <a:pPr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Miami, FL 33172</a:t>
            </a:r>
          </a:p>
          <a:p>
            <a:pPr algn="ctr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Phone: (305) 599 9243</a:t>
            </a:r>
          </a:p>
          <a:p>
            <a:pPr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Fax: (305) 599 9976</a:t>
            </a:r>
          </a:p>
          <a:p>
            <a:pPr algn="ctr">
              <a:buNone/>
            </a:pPr>
            <a:endParaRPr lang="en-US" dirty="0" smtClean="0">
              <a:hlinkClick r:id="rId4"/>
            </a:endParaRPr>
          </a:p>
          <a:p>
            <a:pPr algn="ctr">
              <a:buNone/>
            </a:pPr>
            <a:r>
              <a:rPr lang="en-US" sz="2000" dirty="0" smtClean="0">
                <a:solidFill>
                  <a:schemeClr val="tx1"/>
                </a:solidFill>
                <a:hlinkClick r:id="rId4"/>
              </a:rPr>
              <a:t>www.infinity-info.net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9" name="Fluxograma: Processo 8"/>
          <p:cNvSpPr/>
          <p:nvPr/>
        </p:nvSpPr>
        <p:spPr>
          <a:xfrm>
            <a:off x="4648200" y="1905000"/>
            <a:ext cx="3352800" cy="18288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2000" b="1" dirty="0" smtClean="0">
                <a:solidFill>
                  <a:schemeClr val="tx1"/>
                </a:solidFill>
              </a:rPr>
              <a:t>Marcio C. Maccarini</a:t>
            </a:r>
          </a:p>
          <a:p>
            <a:pPr algn="ctr">
              <a:buNone/>
            </a:pPr>
            <a:r>
              <a:rPr lang="pt-BR" sz="2000" b="1" dirty="0" smtClean="0">
                <a:solidFill>
                  <a:schemeClr val="tx1"/>
                </a:solidFill>
                <a:hlinkClick r:id="rId5"/>
              </a:rPr>
              <a:t>marcio@infinity-info.net</a:t>
            </a:r>
            <a:endParaRPr lang="pt-BR" sz="2000" b="1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pt-BR" sz="2000" b="1" smtClean="0">
                <a:solidFill>
                  <a:schemeClr val="tx1"/>
                </a:solidFill>
              </a:rPr>
              <a:t>47-9102 7882</a:t>
            </a:r>
            <a:endParaRPr lang="pt-BR" sz="20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720</TotalTime>
  <Words>228</Words>
  <Application>Microsoft Macintosh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Slide 1</vt:lpstr>
      <vt:lpstr>COMPANY </vt:lpstr>
      <vt:lpstr>Quality  </vt:lpstr>
      <vt:lpstr>STRUCTURE</vt:lpstr>
      <vt:lpstr>Sales &amp; Technical Support</vt:lpstr>
      <vt:lpstr>Product Lines</vt:lpstr>
      <vt:lpstr>Main Customers</vt:lpstr>
      <vt:lpstr>Main Segments</vt:lpstr>
      <vt:lpstr>Contacts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Arlete Santos</dc:creator>
  <cp:lastModifiedBy>Olga Lyons</cp:lastModifiedBy>
  <cp:revision>90</cp:revision>
  <dcterms:created xsi:type="dcterms:W3CDTF">2013-12-30T12:55:11Z</dcterms:created>
  <dcterms:modified xsi:type="dcterms:W3CDTF">2013-12-30T12:55:43Z</dcterms:modified>
</cp:coreProperties>
</file>